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6"/>
  </p:notesMasterIdLst>
  <p:handoutMasterIdLst>
    <p:handoutMasterId r:id="rId37"/>
  </p:handoutMasterIdLst>
  <p:sldIdLst>
    <p:sldId id="318" r:id="rId3"/>
    <p:sldId id="321" r:id="rId4"/>
    <p:sldId id="349" r:id="rId5"/>
    <p:sldId id="350" r:id="rId6"/>
    <p:sldId id="373" r:id="rId7"/>
    <p:sldId id="374" r:id="rId8"/>
    <p:sldId id="379" r:id="rId9"/>
    <p:sldId id="328" r:id="rId10"/>
    <p:sldId id="329" r:id="rId11"/>
    <p:sldId id="330" r:id="rId12"/>
    <p:sldId id="376" r:id="rId13"/>
    <p:sldId id="352" r:id="rId14"/>
    <p:sldId id="378" r:id="rId15"/>
    <p:sldId id="354" r:id="rId16"/>
    <p:sldId id="339" r:id="rId17"/>
    <p:sldId id="333" r:id="rId18"/>
    <p:sldId id="335" r:id="rId19"/>
    <p:sldId id="336" r:id="rId20"/>
    <p:sldId id="341" r:id="rId21"/>
    <p:sldId id="365" r:id="rId22"/>
    <p:sldId id="366" r:id="rId23"/>
    <p:sldId id="370" r:id="rId24"/>
    <p:sldId id="353" r:id="rId25"/>
    <p:sldId id="367" r:id="rId26"/>
    <p:sldId id="368" r:id="rId27"/>
    <p:sldId id="369" r:id="rId28"/>
    <p:sldId id="371" r:id="rId29"/>
    <p:sldId id="377" r:id="rId30"/>
    <p:sldId id="334" r:id="rId31"/>
    <p:sldId id="375" r:id="rId32"/>
    <p:sldId id="337" r:id="rId33"/>
    <p:sldId id="338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5" d="100"/>
          <a:sy n="215" d="100"/>
        </p:scale>
        <p:origin x="136" y="16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28-Mar-22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28-Mar-22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ESP32 Advanced Arduino Course </a:t>
            </a:r>
            <a:br>
              <a:rPr lang="en-US" dirty="0"/>
            </a:br>
            <a:r>
              <a:rPr lang="en-US" dirty="0"/>
              <a:t>by intel’s makers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May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04"/>
          </a:xfrm>
        </p:spPr>
        <p:txBody>
          <a:bodyPr/>
          <a:lstStyle/>
          <a:p>
            <a:r>
              <a:rPr lang="en-US" dirty="0"/>
              <a:t>Esp32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4" y="689452"/>
            <a:ext cx="4484358" cy="3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0BBBC-34D4-4E57-8A09-4374E2B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B7E7B-AAF3-47E7-AA7B-FC9A5944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694"/>
          </a:xfrm>
        </p:spPr>
        <p:txBody>
          <a:bodyPr/>
          <a:lstStyle/>
          <a:p>
            <a:r>
              <a:rPr lang="en-US" dirty="0"/>
              <a:t>Communication ports are meant for: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62AD2-898A-4009-B109-2E81FD9D90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2527"/>
            <a:ext cx="8228012" cy="39066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Expanding the capabilities of our 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 for various devices available on the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A830ED-65E7-4CBD-BC36-2FF1CF351D62}"/>
              </a:ext>
            </a:extLst>
          </p:cNvPr>
          <p:cNvSpPr/>
          <p:nvPr/>
        </p:nvSpPr>
        <p:spPr>
          <a:xfrm>
            <a:off x="3243871" y="1466038"/>
            <a:ext cx="1708879" cy="160694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8D187-901D-4B56-9A91-51D333A4C07B}"/>
              </a:ext>
            </a:extLst>
          </p:cNvPr>
          <p:cNvSpPr/>
          <p:nvPr/>
        </p:nvSpPr>
        <p:spPr>
          <a:xfrm>
            <a:off x="5855158" y="1948721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3G modem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E3E2C-8D35-4ECB-B661-65A0AA4E9E0E}"/>
              </a:ext>
            </a:extLst>
          </p:cNvPr>
          <p:cNvSpPr/>
          <p:nvPr/>
        </p:nvSpPr>
        <p:spPr>
          <a:xfrm>
            <a:off x="1288293" y="1948721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224A0-3390-4FC4-A991-FBFD4DBC812C}"/>
              </a:ext>
            </a:extLst>
          </p:cNvPr>
          <p:cNvSpPr/>
          <p:nvPr/>
        </p:nvSpPr>
        <p:spPr>
          <a:xfrm>
            <a:off x="3565729" y="3816495"/>
            <a:ext cx="1053170" cy="7555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 Card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6E10B868-0950-486A-8A15-71F0051C3C43}"/>
              </a:ext>
            </a:extLst>
          </p:cNvPr>
          <p:cNvSpPr/>
          <p:nvPr/>
        </p:nvSpPr>
        <p:spPr>
          <a:xfrm>
            <a:off x="2359011" y="2211573"/>
            <a:ext cx="867312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SPI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F2FBE061-4D38-47F1-8CC5-31ED11BDE53C}"/>
              </a:ext>
            </a:extLst>
          </p:cNvPr>
          <p:cNvSpPr/>
          <p:nvPr/>
        </p:nvSpPr>
        <p:spPr>
          <a:xfrm>
            <a:off x="4970298" y="2211573"/>
            <a:ext cx="867312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UART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021B773-4816-4DF4-84F8-8FF4400CF8FA}"/>
              </a:ext>
            </a:extLst>
          </p:cNvPr>
          <p:cNvSpPr/>
          <p:nvPr/>
        </p:nvSpPr>
        <p:spPr>
          <a:xfrm rot="5400000">
            <a:off x="3738545" y="3341833"/>
            <a:ext cx="719527" cy="229799"/>
          </a:xfrm>
          <a:prstGeom prst="left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37019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Runs under Arduino’s IDE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Dual 32 bit CPU cores @ 240MHz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true multi threading with bounding to specific CPU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512KB of SRAM (extra 4MB through SPI device)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4/16MB of flash memory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EEPROM (4KB)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Full power management control - Deep sleep etc.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CPU 64-bit counter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OTA (</a:t>
            </a:r>
            <a:r>
              <a:rPr lang="en-US" sz="1400" b="1" dirty="0"/>
              <a:t>O</a:t>
            </a:r>
            <a:r>
              <a:rPr lang="en-US" sz="1400" dirty="0"/>
              <a:t>ver the </a:t>
            </a:r>
            <a:r>
              <a:rPr lang="en-US" sz="1400" b="1" dirty="0"/>
              <a:t>A</a:t>
            </a:r>
            <a:r>
              <a:rPr lang="en-US" sz="1400" dirty="0"/>
              <a:t>ir </a:t>
            </a:r>
            <a:r>
              <a:rPr lang="en-US" sz="1400" b="1" dirty="0"/>
              <a:t>U</a:t>
            </a:r>
            <a:r>
              <a:rPr lang="en-US" sz="1400" dirty="0"/>
              <a:t>pdate)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file system (SPIFFS) with very easy way to upload an image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Running </a:t>
            </a:r>
            <a:r>
              <a:rPr lang="en-US" sz="1400" b="1" dirty="0" err="1"/>
              <a:t>FreeRTOS</a:t>
            </a:r>
            <a:r>
              <a:rPr lang="en-US" sz="1400" dirty="0"/>
              <a:t> operating system which can be utilized or ignored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external interfaces equipped with DMA for accelerated data transfer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 and Bluetooth (BLE) easily accessible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Ultra low power co-processor for extreme power management control</a:t>
            </a:r>
          </a:p>
        </p:txBody>
      </p:sp>
    </p:spTree>
    <p:extLst>
      <p:ext uri="{BB962C8B-B14F-4D97-AF65-F5344CB8AC3E}">
        <p14:creationId xmlns:p14="http://schemas.microsoft.com/office/powerpoint/2010/main" val="4030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13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9"/>
            <a:ext cx="8229600" cy="336783"/>
          </a:xfrm>
        </p:spPr>
        <p:txBody>
          <a:bodyPr/>
          <a:lstStyle/>
          <a:p>
            <a:r>
              <a:rPr lang="en-US" sz="3600" dirty="0"/>
              <a:t>More about the esp32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715744"/>
            <a:ext cx="8228012" cy="3913407"/>
          </a:xfrm>
        </p:spPr>
        <p:txBody>
          <a:bodyPr/>
          <a:lstStyle/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Has touch sensors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Native PWM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Two DAC (Digital to analog)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Many ADC (Analog to digital)</a:t>
            </a:r>
          </a:p>
          <a:p>
            <a:pPr marL="171446" indent="-171446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9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85800"/>
              <a:t>14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0989"/>
          </a:xfrm>
        </p:spPr>
        <p:txBody>
          <a:bodyPr/>
          <a:lstStyle/>
          <a:p>
            <a:r>
              <a:rPr lang="en-US" dirty="0"/>
              <a:t>Some esp32 projects…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49909"/>
            <a:ext cx="2228243" cy="354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4" y="174510"/>
            <a:ext cx="2633798" cy="224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823" y="372788"/>
            <a:ext cx="2290880" cy="201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345" y="2496484"/>
            <a:ext cx="4150432" cy="22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accessories/peripherals/devices - Properties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</a:t>
            </a:r>
            <a:r>
              <a:rPr lang="en-US" sz="1400" b="1" u="sng" dirty="0"/>
              <a:t>voltage level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supply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Power consumption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Band Width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SW Driver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Interrupt driven or polling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Timing specifications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Setup, hold and the alike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Max frequency (when relevant)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Protocol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Type (UART, SPI, I2C,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Sync – meaning using clock (limited frequency) or sync signals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A-Sync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Data assurance\protection using (parity, ECC, CRC etc.)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0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Basic communication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Devices can be connected physically by copper wires or over the air (Wi-Fi, Bluetooth, RF, WEB)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There are various communication protocols, some are standard, and some are unique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Simple protocols: (Low to medium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I2C (Two wires – data and clock) (100 or 400 </a:t>
            </a:r>
            <a:r>
              <a:rPr lang="en-US" sz="1400" dirty="0" err="1"/>
              <a:t>KHz</a:t>
            </a:r>
            <a:r>
              <a:rPr lang="en-US" sz="1400" dirty="0"/>
              <a:t>) – can serve many devices concurrently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UART (RS232) (9600 up to 921000 bps) – only one device per interface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SPI - Serial Peripheral Interface (1 – 166 MHz (DDR), data width 1 up to 8 bits) – can serve many devices concurrently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(</a:t>
            </a:r>
            <a:r>
              <a:rPr lang="en-US" sz="1400" dirty="0" err="1"/>
              <a:t>LoRa</a:t>
            </a:r>
            <a:r>
              <a:rPr lang="en-US" sz="1400" dirty="0"/>
              <a:t> and more)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Advanced protocols (Medium to very high speed and bandwidth)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Bluetooth 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Wi-Fi: Ethernet – TFTP, UDP,WEB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PCIe (Gen 4 runs at 16GHz 16 bit width)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USB2\3\4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Thunderbolt  (up to 40GHz)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72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RS232 - UART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1387669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Was born in 1960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basic mode uses two signals: RX and TX (Receive and Transmit)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speeds from 4800 (bits per second) up to 921000 (usually 115200 is being used)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transmitter and receiver must be set at the same baud rate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Works at various voltages (although the standard is +/- 12V)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Used by most of the micro controllers as the main communication port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Today mostly used using USB to UART device (FTDI)</a:t>
            </a:r>
          </a:p>
        </p:txBody>
      </p:sp>
      <p:pic>
        <p:nvPicPr>
          <p:cNvPr id="4098" name="Picture 2" descr="Image result for rs232 waveform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97" y="2375865"/>
            <a:ext cx="3989882" cy="258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art_b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2" y="2755219"/>
            <a:ext cx="2182574" cy="12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Configuration of RS232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786143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Both sides must be set with the same configuration and voltage level*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BAUD rate (speed – 9600, 115200 or any other supported speed)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Use parity bit or not (in most cases not used)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Number of stop bits: 1 or 2 (in most cases 1 stop bit)</a:t>
            </a:r>
          </a:p>
        </p:txBody>
      </p:sp>
    </p:spTree>
    <p:extLst>
      <p:ext uri="{BB962C8B-B14F-4D97-AF65-F5344CB8AC3E}">
        <p14:creationId xmlns:p14="http://schemas.microsoft.com/office/powerpoint/2010/main" val="4928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14C91-4756-4CA7-ADD4-B5EF2AEC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52FD1-E3E9-4AEC-AC7E-AE6970A7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840"/>
          </a:xfrm>
        </p:spPr>
        <p:txBody>
          <a:bodyPr/>
          <a:lstStyle/>
          <a:p>
            <a:r>
              <a:rPr lang="en-US" dirty="0"/>
              <a:t>End to end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1B71-A5A6-4FCC-A794-F055E6E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04" y="308848"/>
            <a:ext cx="5010212" cy="4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1779D-64CD-4964-945F-7B265BB0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6A4CC-B116-4FDE-8E73-1124E36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5729"/>
          </a:xfrm>
        </p:spPr>
        <p:txBody>
          <a:bodyPr/>
          <a:lstStyle/>
          <a:p>
            <a:r>
              <a:rPr lang="en-US" dirty="0"/>
              <a:t>I2C Protocol (</a:t>
            </a:r>
            <a:r>
              <a:rPr lang="en-US" b="1" dirty="0"/>
              <a:t>Inter-Integrated Circuit)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32C92-5FAF-4C1B-AE0B-E6401DB68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4518"/>
            <a:ext cx="8228012" cy="393660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Philips for variety of simple devices such as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EEPROM, Cameras, simple LCDs, modems, I/O expanders and more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Each family of devices has a unique address prefix (There are some out of spec devices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Very low speed </a:t>
            </a:r>
            <a:r>
              <a:rPr lang="en-US" b="1" u="sng" dirty="0"/>
              <a:t>bus</a:t>
            </a:r>
            <a:r>
              <a:rPr lang="en-US" b="1" dirty="0"/>
              <a:t>: </a:t>
            </a:r>
            <a:r>
              <a:rPr lang="en-US" dirty="0"/>
              <a:t>100 – 400 </a:t>
            </a:r>
            <a:r>
              <a:rPr lang="en-US" dirty="0" err="1"/>
              <a:t>KHz</a:t>
            </a:r>
            <a:r>
              <a:rPr lang="en-US" dirty="0"/>
              <a:t> (new devices might support 1 M\bit)</a:t>
            </a:r>
            <a:endParaRPr lang="en-US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signals only: SCL (Clock), SDL (Data)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No chip select</a:t>
            </a:r>
            <a:r>
              <a:rPr lang="en-US" dirty="0"/>
              <a:t>, address selectable devices (7 or 10 bit)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Bus topology</a:t>
            </a:r>
            <a:r>
              <a:rPr lang="en-US" dirty="0"/>
              <a:t>: meaning many devices can be connected to the same master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Open drain I/O (Must have pull up resistors, usually 4.7K)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 (Only master can initiate a transaction)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device has fixed 4-6 address bits and the rest can be set on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1EEAD-5D6A-47D3-B9C1-33486ACE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52" y="45269"/>
            <a:ext cx="1177146" cy="1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016B0-37D8-44FD-88BE-78979AE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C4ACA-965F-4F86-A185-37B8D1D4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I2C wave form</a:t>
            </a:r>
          </a:p>
        </p:txBody>
      </p:sp>
      <p:pic>
        <p:nvPicPr>
          <p:cNvPr id="1026" name="Picture 2" descr="I2C Signals - Rheingold HeavyRheingold Heavy">
            <a:extLst>
              <a:ext uri="{FF2B5EF4-FFF2-40B4-BE49-F238E27FC236}">
                <a16:creationId xmlns:a16="http://schemas.microsoft.com/office/drawing/2014/main" id="{A945A864-3A08-4F28-BA79-08AD273D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823663"/>
            <a:ext cx="7746917" cy="14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7 bit 8 bit and 10 bit I2C Slave Addressing - Total Phase">
            <a:extLst>
              <a:ext uri="{FF2B5EF4-FFF2-40B4-BE49-F238E27FC236}">
                <a16:creationId xmlns:a16="http://schemas.microsoft.com/office/drawing/2014/main" id="{04C59835-FECD-4F46-9EFE-99AA50EAB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0" y="2445943"/>
            <a:ext cx="4495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DF8A7-E744-493A-8FB7-E67519F5D0B8}"/>
              </a:ext>
            </a:extLst>
          </p:cNvPr>
          <p:cNvSpPr/>
          <p:nvPr/>
        </p:nvSpPr>
        <p:spPr>
          <a:xfrm>
            <a:off x="806471" y="3390775"/>
            <a:ext cx="929390" cy="713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879BB-AB60-4E81-B793-B59383B56C2F}"/>
              </a:ext>
            </a:extLst>
          </p:cNvPr>
          <p:cNvSpPr/>
          <p:nvPr/>
        </p:nvSpPr>
        <p:spPr>
          <a:xfrm>
            <a:off x="2545329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1CF3-61C8-43F0-B110-D9919364137A}"/>
              </a:ext>
            </a:extLst>
          </p:cNvPr>
          <p:cNvSpPr/>
          <p:nvPr/>
        </p:nvSpPr>
        <p:spPr>
          <a:xfrm>
            <a:off x="4026358" y="4104307"/>
            <a:ext cx="1211205" cy="56962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Slave 1</a:t>
            </a:r>
          </a:p>
          <a:p>
            <a:pPr algn="ctr"/>
            <a:r>
              <a:rPr lang="en-US" sz="1200" dirty="0"/>
              <a:t>Address: 0x38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F023E-C29B-452B-9182-E588C951D36D}"/>
              </a:ext>
            </a:extLst>
          </p:cNvPr>
          <p:cNvCxnSpPr/>
          <p:nvPr/>
        </p:nvCxnSpPr>
        <p:spPr>
          <a:xfrm>
            <a:off x="1735861" y="3582649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435A0-351D-46B6-8D4B-B48A02CB6309}"/>
              </a:ext>
            </a:extLst>
          </p:cNvPr>
          <p:cNvCxnSpPr>
            <a:stCxn id="5" idx="3"/>
          </p:cNvCxnSpPr>
          <p:nvPr/>
        </p:nvCxnSpPr>
        <p:spPr>
          <a:xfrm>
            <a:off x="1735861" y="3747541"/>
            <a:ext cx="3573655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E2DFC-85E2-43EE-8E82-80028FA2039B}"/>
              </a:ext>
            </a:extLst>
          </p:cNvPr>
          <p:cNvSpPr txBox="1"/>
          <p:nvPr/>
        </p:nvSpPr>
        <p:spPr>
          <a:xfrm>
            <a:off x="2581306" y="3390775"/>
            <a:ext cx="46769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SCL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E30C8-36ED-4579-94ED-439F7EA361F1}"/>
              </a:ext>
            </a:extLst>
          </p:cNvPr>
          <p:cNvSpPr txBox="1"/>
          <p:nvPr/>
        </p:nvSpPr>
        <p:spPr>
          <a:xfrm>
            <a:off x="2857125" y="3591643"/>
            <a:ext cx="4317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SDA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6DC0-0E34-40BC-ABB7-1D10976A073E}"/>
              </a:ext>
            </a:extLst>
          </p:cNvPr>
          <p:cNvCxnSpPr/>
          <p:nvPr/>
        </p:nvCxnSpPr>
        <p:spPr>
          <a:xfrm>
            <a:off x="2784460" y="3760920"/>
            <a:ext cx="0" cy="343387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23DD4-53D9-4B73-82D1-7E054309D25D}"/>
              </a:ext>
            </a:extLst>
          </p:cNvPr>
          <p:cNvCxnSpPr>
            <a:stCxn id="15" idx="3"/>
            <a:endCxn id="15" idx="3"/>
          </p:cNvCxnSpPr>
          <p:nvPr/>
        </p:nvCxnSpPr>
        <p:spPr>
          <a:xfrm>
            <a:off x="3288842" y="3676282"/>
            <a:ext cx="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0A937-731E-462F-A134-A5FA5274E075}"/>
              </a:ext>
            </a:extLst>
          </p:cNvPr>
          <p:cNvCxnSpPr/>
          <p:nvPr/>
        </p:nvCxnSpPr>
        <p:spPr>
          <a:xfrm>
            <a:off x="3390775" y="3591643"/>
            <a:ext cx="0" cy="51266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3C8637-C603-4E6D-9AB8-050678BC8CB0}"/>
              </a:ext>
            </a:extLst>
          </p:cNvPr>
          <p:cNvCxnSpPr/>
          <p:nvPr/>
        </p:nvCxnSpPr>
        <p:spPr>
          <a:xfrm>
            <a:off x="4335155" y="3747541"/>
            <a:ext cx="0" cy="356766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CA1F9-6959-40CD-9064-D968E533C3E6}"/>
              </a:ext>
            </a:extLst>
          </p:cNvPr>
          <p:cNvCxnSpPr/>
          <p:nvPr/>
        </p:nvCxnSpPr>
        <p:spPr>
          <a:xfrm>
            <a:off x="4570413" y="3582649"/>
            <a:ext cx="0" cy="52165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C99D-4D75-4D0C-B9BB-D6BAD25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1532A-B37B-4FE7-9DFF-14A8F8C9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I2C multiple Read\Write</a:t>
            </a:r>
          </a:p>
        </p:txBody>
      </p:sp>
      <p:pic>
        <p:nvPicPr>
          <p:cNvPr id="1026" name="Picture 2" descr="Learn.Digilentinc | Project 8: chipKIT™ Pro and Serial Communications">
            <a:extLst>
              <a:ext uri="{FF2B5EF4-FFF2-40B4-BE49-F238E27FC236}">
                <a16:creationId xmlns:a16="http://schemas.microsoft.com/office/drawing/2014/main" id="{7CFA653D-7664-418F-8A46-56B80F64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43075"/>
            <a:ext cx="8486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1A717-4492-4043-B4B6-FFD5FFDA745F}"/>
              </a:ext>
            </a:extLst>
          </p:cNvPr>
          <p:cNvSpPr txBox="1"/>
          <p:nvPr/>
        </p:nvSpPr>
        <p:spPr>
          <a:xfrm>
            <a:off x="3168922" y="1134671"/>
            <a:ext cx="728522" cy="169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No stop bit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95722-78C6-464B-B125-91588B66D081}"/>
              </a:ext>
            </a:extLst>
          </p:cNvPr>
          <p:cNvCxnSpPr/>
          <p:nvPr/>
        </p:nvCxnSpPr>
        <p:spPr>
          <a:xfrm>
            <a:off x="3533183" y="1391087"/>
            <a:ext cx="0" cy="12711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1EDECF-72E0-4CD3-AE14-7D1EAE4815AB}"/>
              </a:ext>
            </a:extLst>
          </p:cNvPr>
          <p:cNvCxnSpPr/>
          <p:nvPr/>
        </p:nvCxnSpPr>
        <p:spPr>
          <a:xfrm>
            <a:off x="3642610" y="1391087"/>
            <a:ext cx="2158583" cy="131913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I2C Code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32FC-965C-482A-85FA-2CBCD4CFF41C}"/>
              </a:ext>
            </a:extLst>
          </p:cNvPr>
          <p:cNvSpPr txBox="1"/>
          <p:nvPr/>
        </p:nvSpPr>
        <p:spPr>
          <a:xfrm>
            <a:off x="485681" y="746510"/>
            <a:ext cx="6967429" cy="240065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200" b="1" dirty="0" err="1"/>
              <a:t>Wire.begin</a:t>
            </a:r>
            <a:r>
              <a:rPr lang="en-US" sz="1200" dirty="0"/>
              <a:t>(-1</a:t>
            </a:r>
            <a:r>
              <a:rPr lang="en-US" sz="1200" dirty="0">
                <a:solidFill>
                  <a:srgbClr val="FFC000"/>
                </a:solidFill>
              </a:rPr>
              <a:t>/*Native SCL Pin*/</a:t>
            </a:r>
            <a:r>
              <a:rPr lang="en-US" sz="1200" dirty="0"/>
              <a:t>, -1</a:t>
            </a:r>
            <a:r>
              <a:rPr lang="en-US" sz="1200" dirty="0">
                <a:solidFill>
                  <a:srgbClr val="FFC000"/>
                </a:solidFill>
              </a:rPr>
              <a:t>/* Native SDA Pin*/</a:t>
            </a:r>
            <a:r>
              <a:rPr lang="en-US" sz="1200" dirty="0"/>
              <a:t>, 100000);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Read</a:t>
            </a:r>
          </a:p>
          <a:p>
            <a:r>
              <a:rPr lang="en-US" sz="1200" b="1" dirty="0" err="1"/>
              <a:t>Wire.requestFrom</a:t>
            </a:r>
            <a:r>
              <a:rPr lang="en-US" sz="1200" dirty="0"/>
              <a:t>(address,(uint8_t)1</a:t>
            </a:r>
            <a:r>
              <a:rPr lang="en-US" sz="1200" dirty="0">
                <a:solidFill>
                  <a:srgbClr val="FFC000"/>
                </a:solidFill>
              </a:rPr>
              <a:t>/*Size*/</a:t>
            </a:r>
            <a:r>
              <a:rPr lang="en-US" sz="1200" dirty="0"/>
              <a:t>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n-US" sz="1200" dirty="0"/>
              <a:t>(</a:t>
            </a:r>
            <a:r>
              <a:rPr lang="en-US" sz="1200" b="1" dirty="0" err="1"/>
              <a:t>Wire.available</a:t>
            </a:r>
            <a:r>
              <a:rPr lang="en-US" sz="1200" b="1" dirty="0"/>
              <a:t>()</a:t>
            </a:r>
            <a:r>
              <a:rPr lang="en-US" sz="1200" dirty="0"/>
              <a:t>)   </a:t>
            </a:r>
            <a:r>
              <a:rPr lang="en-US" sz="1200" dirty="0">
                <a:solidFill>
                  <a:srgbClr val="FFC000"/>
                </a:solidFill>
              </a:rPr>
              <a:t>// If bytes are available to be received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</a:p>
          <a:p>
            <a:r>
              <a:rPr lang="en-US" sz="1200" dirty="0"/>
              <a:t>	byte </a:t>
            </a:r>
            <a:r>
              <a:rPr lang="en-US" sz="1200" dirty="0" err="1"/>
              <a:t>dataIn</a:t>
            </a:r>
            <a:r>
              <a:rPr lang="en-US" sz="1200" dirty="0"/>
              <a:t> = </a:t>
            </a:r>
            <a:r>
              <a:rPr lang="en-US" sz="1200" dirty="0" err="1"/>
              <a:t>Wire.read</a:t>
            </a:r>
            <a:r>
              <a:rPr lang="en-US" sz="1200" dirty="0"/>
              <a:t>();</a:t>
            </a:r>
          </a:p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1200" dirty="0">
              <a:solidFill>
                <a:srgbClr val="003C71"/>
              </a:solidFill>
            </a:endParaRPr>
          </a:p>
          <a:p>
            <a:r>
              <a:rPr lang="en-US" sz="1200" dirty="0">
                <a:solidFill>
                  <a:srgbClr val="003C71"/>
                </a:solidFill>
              </a:rPr>
              <a:t>// Write</a:t>
            </a:r>
          </a:p>
          <a:p>
            <a:r>
              <a:rPr lang="en-US" sz="1200" b="1" dirty="0" err="1"/>
              <a:t>Wire.beginTransmission</a:t>
            </a:r>
            <a:r>
              <a:rPr lang="en-US" sz="1200" dirty="0"/>
              <a:t>(address);</a:t>
            </a:r>
          </a:p>
          <a:p>
            <a:r>
              <a:rPr lang="en-US" sz="1200" b="1" dirty="0" err="1"/>
              <a:t>Wire.write</a:t>
            </a:r>
            <a:r>
              <a:rPr lang="en-US" sz="1200" dirty="0"/>
              <a:t>(data);</a:t>
            </a:r>
          </a:p>
          <a:p>
            <a:r>
              <a:rPr lang="en-US" sz="1200" b="1" dirty="0" err="1"/>
              <a:t>Wire.endTransmission</a:t>
            </a:r>
            <a:r>
              <a:rPr lang="en-US" sz="1200" dirty="0"/>
              <a:t>();</a:t>
            </a:r>
            <a:endParaRPr lang="en-US" sz="12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3017F-3BBA-43D5-8711-D648F483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56442-B946-4E3D-A860-B878A9F7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308847"/>
            <a:ext cx="8229600" cy="392692"/>
          </a:xfrm>
        </p:spPr>
        <p:txBody>
          <a:bodyPr/>
          <a:lstStyle/>
          <a:p>
            <a:r>
              <a:rPr lang="en-US" dirty="0"/>
              <a:t>SPI - Serial Peripheral Interface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621E1-570D-4239-8834-A7BC5BF2D4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541"/>
            <a:ext cx="8228012" cy="3927610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Much higher performance than UART or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data (MOSI, MISO, CLOCK, CS)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O</a:t>
            </a:r>
            <a:r>
              <a:rPr lang="en-US" dirty="0"/>
              <a:t>ut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I</a:t>
            </a:r>
            <a:r>
              <a:rPr lang="en-US" dirty="0"/>
              <a:t>n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dirty="0"/>
              <a:t>aster </a:t>
            </a:r>
            <a:r>
              <a:rPr lang="en-US" b="1" dirty="0"/>
              <a:t>I</a:t>
            </a:r>
            <a:r>
              <a:rPr lang="en-US" dirty="0"/>
              <a:t>n </a:t>
            </a:r>
            <a:r>
              <a:rPr lang="en-US" b="1" dirty="0"/>
              <a:t>S</a:t>
            </a:r>
            <a:r>
              <a:rPr lang="en-US" dirty="0"/>
              <a:t>lave </a:t>
            </a:r>
            <a:r>
              <a:rPr lang="en-US" b="1" dirty="0"/>
              <a:t>O</a:t>
            </a:r>
            <a:r>
              <a:rPr lang="en-US" dirty="0"/>
              <a:t>ut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4 or 8 bits data (CLOCK, CS, bi-directional D0-D7)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Bus topology – using chip select to address a specific device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Master and slave methodology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166MHz (DDR)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Mostly used for flash memories, SD cards, simple LCDs, </a:t>
            </a:r>
            <a:r>
              <a:rPr lang="en-US" dirty="0" err="1"/>
              <a:t>LoRa</a:t>
            </a:r>
            <a:r>
              <a:rPr lang="en-US" dirty="0"/>
              <a:t> transmitters and more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C82185-3248-4A30-AB74-8CFF1F5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4" y="224062"/>
            <a:ext cx="3333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0F99A-C054-4711-9378-E2B14B12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6CAAF-E767-4631-A7C9-67BAA68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3698"/>
          </a:xfrm>
        </p:spPr>
        <p:txBody>
          <a:bodyPr/>
          <a:lstStyle/>
          <a:p>
            <a:r>
              <a:rPr lang="en-US" dirty="0"/>
              <a:t>SPI Working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6843CC-BD75-4890-987F-5EBF8105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6028"/>
              </p:ext>
            </p:extLst>
          </p:nvPr>
        </p:nvGraphicFramePr>
        <p:xfrm>
          <a:off x="975249" y="797945"/>
          <a:ext cx="3109278" cy="1937296"/>
        </p:xfrm>
        <a:graphic>
          <a:graphicData uri="http://schemas.openxmlformats.org/drawingml/2006/table">
            <a:tbl>
              <a:tblPr/>
              <a:tblGrid>
                <a:gridCol w="881380">
                  <a:extLst>
                    <a:ext uri="{9D8B030D-6E8A-4147-A177-3AD203B41FA5}">
                      <a16:colId xmlns:a16="http://schemas.microsoft.com/office/drawing/2014/main" val="2697778721"/>
                    </a:ext>
                  </a:extLst>
                </a:gridCol>
                <a:gridCol w="1171893">
                  <a:extLst>
                    <a:ext uri="{9D8B030D-6E8A-4147-A177-3AD203B41FA5}">
                      <a16:colId xmlns:a16="http://schemas.microsoft.com/office/drawing/2014/main" val="968698595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53219233"/>
                    </a:ext>
                  </a:extLst>
                </a:gridCol>
              </a:tblGrid>
              <a:tr h="589612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SPI mode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polarity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(CPOL/CKP)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Clock phase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(CPHA)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1909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98922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65070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91926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6621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3F00D288-9530-4163-BFF6-1C076696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40" y="2143510"/>
            <a:ext cx="180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794D2-890C-4BF2-AFA8-3EDF971FF185}"/>
              </a:ext>
            </a:extLst>
          </p:cNvPr>
          <p:cNvSpPr txBox="1"/>
          <p:nvPr/>
        </p:nvSpPr>
        <p:spPr>
          <a:xfrm>
            <a:off x="975249" y="3007027"/>
            <a:ext cx="6477861" cy="7232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/>
              <a:t>CPOL</a:t>
            </a:r>
            <a:r>
              <a:rPr lang="en-US" dirty="0"/>
              <a:t> - Clock polarity</a:t>
            </a:r>
          </a:p>
          <a:p>
            <a:r>
              <a:rPr lang="en-US" b="1" dirty="0"/>
              <a:t>CPHA</a:t>
            </a:r>
            <a:r>
              <a:rPr lang="en-US" dirty="0"/>
              <a:t> - Clock phase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Meant for better timing setup</a:t>
            </a:r>
          </a:p>
        </p:txBody>
      </p:sp>
      <p:pic>
        <p:nvPicPr>
          <p:cNvPr id="3081" name="Picture 9" descr="1 21 - SPI Tutorial">
            <a:extLst>
              <a:ext uri="{FF2B5EF4-FFF2-40B4-BE49-F238E27FC236}">
                <a16:creationId xmlns:a16="http://schemas.microsoft.com/office/drawing/2014/main" id="{DAA69ED9-6B20-4529-8113-8B491BF8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45" y="758608"/>
            <a:ext cx="4001207" cy="20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A4077-5CD5-46D5-8F51-E4A02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9F0DD-1922-4431-95AD-33E94CCA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76" y="241986"/>
            <a:ext cx="8229600" cy="350719"/>
          </a:xfrm>
        </p:spPr>
        <p:txBody>
          <a:bodyPr/>
          <a:lstStyle/>
          <a:p>
            <a:r>
              <a:rPr lang="en-US" dirty="0"/>
              <a:t>Read\Write (From flash memory) – 1 bit </a:t>
            </a:r>
          </a:p>
        </p:txBody>
      </p:sp>
      <p:pic>
        <p:nvPicPr>
          <p:cNvPr id="4100" name="Picture 4" descr="1 51 - SPI Tutorial">
            <a:extLst>
              <a:ext uri="{FF2B5EF4-FFF2-40B4-BE49-F238E27FC236}">
                <a16:creationId xmlns:a16="http://schemas.microsoft.com/office/drawing/2014/main" id="{67B6EBBA-DC2A-465C-8C3C-162A17ED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630913"/>
            <a:ext cx="5096464" cy="20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 61 - SPI Tutorial">
            <a:extLst>
              <a:ext uri="{FF2B5EF4-FFF2-40B4-BE49-F238E27FC236}">
                <a16:creationId xmlns:a16="http://schemas.microsoft.com/office/drawing/2014/main" id="{6404537F-F558-4335-8584-8B79C08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26" y="2724848"/>
            <a:ext cx="5065901" cy="20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5461D6-9DD2-4DE8-84AF-E201563E7B6A}"/>
              </a:ext>
            </a:extLst>
          </p:cNvPr>
          <p:cNvCxnSpPr/>
          <p:nvPr/>
        </p:nvCxnSpPr>
        <p:spPr>
          <a:xfrm flipH="1">
            <a:off x="4125293" y="2368446"/>
            <a:ext cx="3618626" cy="149002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F4A12-339A-4D59-97AA-E97928088FFC}"/>
              </a:ext>
            </a:extLst>
          </p:cNvPr>
          <p:cNvSpPr txBox="1"/>
          <p:nvPr/>
        </p:nvSpPr>
        <p:spPr>
          <a:xfrm>
            <a:off x="7797883" y="2113613"/>
            <a:ext cx="1040318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Dummy cycles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Are optional</a:t>
            </a:r>
          </a:p>
        </p:txBody>
      </p:sp>
    </p:spTree>
    <p:extLst>
      <p:ext uri="{BB962C8B-B14F-4D97-AF65-F5344CB8AC3E}">
        <p14:creationId xmlns:p14="http://schemas.microsoft.com/office/powerpoint/2010/main" val="18024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4EED3-2E9D-4470-ABAD-16235184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8990-66F8-43DA-8795-A57F3A13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692"/>
          </a:xfrm>
        </p:spPr>
        <p:txBody>
          <a:bodyPr/>
          <a:lstStyle/>
          <a:p>
            <a:r>
              <a:rPr lang="en-US" dirty="0"/>
              <a:t>Read\Write (From flash memory) – 4 bit</a:t>
            </a:r>
          </a:p>
        </p:txBody>
      </p:sp>
      <p:pic>
        <p:nvPicPr>
          <p:cNvPr id="2050" name="Picture 2" descr="SPI Tutorial – Serial Peripheral Interface Bus Protocol Basics">
            <a:extLst>
              <a:ext uri="{FF2B5EF4-FFF2-40B4-BE49-F238E27FC236}">
                <a16:creationId xmlns:a16="http://schemas.microsoft.com/office/drawing/2014/main" id="{0A370201-7003-41E4-A06A-0256E5EE0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966788"/>
            <a:ext cx="59817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6E632-B10F-42CE-ABA5-D021EE9BB0A2}"/>
              </a:ext>
            </a:extLst>
          </p:cNvPr>
          <p:cNvSpPr txBox="1"/>
          <p:nvPr/>
        </p:nvSpPr>
        <p:spPr>
          <a:xfrm>
            <a:off x="5945099" y="203866"/>
            <a:ext cx="1720871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Dummy cycles to enable</a:t>
            </a:r>
          </a:p>
          <a:p>
            <a:pPr algn="ctr"/>
            <a:r>
              <a:rPr lang="en-US" sz="1100" dirty="0">
                <a:solidFill>
                  <a:srgbClr val="003C71"/>
                </a:solidFill>
              </a:rPr>
              <a:t>I/O direction change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E19BF3-3B72-4133-B459-5EB9C0D21845}"/>
              </a:ext>
            </a:extLst>
          </p:cNvPr>
          <p:cNvCxnSpPr/>
          <p:nvPr/>
        </p:nvCxnSpPr>
        <p:spPr>
          <a:xfrm flipH="1">
            <a:off x="5825178" y="632585"/>
            <a:ext cx="980356" cy="15739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4D1E2-AE12-44E4-B910-6FF3493E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DD8DB-F75F-469F-AFE3-25933395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ESP32’s Communication ports units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39C8-9C45-479E-BAF9-9ADA81567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2527"/>
            <a:ext cx="8228012" cy="390662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UARTs (first is the main and used for communication with the user and uploading code)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1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3 SPI (first used for main flash and PSRAM and is 4 bit wide)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80 MHz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 Bit wide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mapped on almost any I/O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One I2C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I2S – Audio dedicated protocol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Also used along with GPIO and DAC to generate very interesting projects</a:t>
            </a:r>
          </a:p>
        </p:txBody>
      </p:sp>
    </p:spTree>
    <p:extLst>
      <p:ext uri="{BB962C8B-B14F-4D97-AF65-F5344CB8AC3E}">
        <p14:creationId xmlns:p14="http://schemas.microsoft.com/office/powerpoint/2010/main" val="21973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sz="3600" dirty="0"/>
              <a:t>Available accessories/peripherals/devices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3913407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Sensors</a:t>
            </a:r>
            <a:r>
              <a:rPr lang="en-US" sz="1400" dirty="0"/>
              <a:t>: Motion, distance, temperature, color, light, smoke, gas, humidity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Input</a:t>
            </a:r>
            <a:r>
              <a:rPr lang="en-US" sz="1400" dirty="0"/>
              <a:t>: Potentiometers, simple on\off buttons, touch devices, analog joy sticks and more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Displays</a:t>
            </a:r>
            <a:r>
              <a:rPr lang="en-US" sz="1400" dirty="0"/>
              <a:t>: LCD and LED matrix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Storage</a:t>
            </a:r>
            <a:r>
              <a:rPr lang="en-US" sz="1400" dirty="0"/>
              <a:t>: Flash memory, SD cards, I2C EEPROM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Servo and DC motors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Physical and solid state relays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Infrared transmitters and receivers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RF based I/O and </a:t>
            </a:r>
            <a:r>
              <a:rPr lang="en-US" sz="1400" dirty="0" err="1"/>
              <a:t>LoRa</a:t>
            </a:r>
            <a:endParaRPr lang="en-US" sz="14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Battery chargers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RTC (Real time clock)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GPS, accelerometers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3G modem with SIM card supporting calls and SMS send\receive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Fingerprint sensor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Just search the web and you will be amazed by what is out there!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29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This is </a:t>
            </a:r>
            <a:r>
              <a:rPr lang="en-US" sz="2000" b="1" u="sng" dirty="0">
                <a:sym typeface="Wingdings" panose="05000000000000000000" pitchFamily="2" charset="2"/>
              </a:rPr>
              <a:t>not</a:t>
            </a:r>
            <a:r>
              <a:rPr lang="en-US" sz="2000" dirty="0">
                <a:sym typeface="Wingdings" panose="05000000000000000000" pitchFamily="2" charset="2"/>
              </a:rPr>
              <a:t> a beginner's course!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Most of the work will be done at your own free time!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You are expected to complete missing knowledge you might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C\C++ good knowledge is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Work is under Visual Studio (free) + a paid plug in you must purchase (12$)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B576A-DD54-44A4-9952-7A97384E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B5701-32D1-4BB6-9084-410C38BE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90AB6-D466-4707-886C-F2F93D32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44" y="24283"/>
            <a:ext cx="5887988" cy="467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E2284-F073-4756-A365-35B53F5DB3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403" y="674557"/>
            <a:ext cx="3542865" cy="293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A9BC5-745D-4F05-9634-C2825D0C8DD9}"/>
              </a:ext>
            </a:extLst>
          </p:cNvPr>
          <p:cNvCxnSpPr/>
          <p:nvPr/>
        </p:nvCxnSpPr>
        <p:spPr>
          <a:xfrm flipH="1" flipV="1">
            <a:off x="2293495" y="2431405"/>
            <a:ext cx="2014678" cy="128615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59" y="2108062"/>
            <a:ext cx="5776954" cy="1021556"/>
          </a:xfrm>
        </p:spPr>
        <p:txBody>
          <a:bodyPr/>
          <a:lstStyle/>
          <a:p>
            <a:r>
              <a:rPr lang="en-US" dirty="0"/>
              <a:t>Getting started …</a:t>
            </a:r>
          </a:p>
        </p:txBody>
      </p:sp>
    </p:spTree>
    <p:extLst>
      <p:ext uri="{BB962C8B-B14F-4D97-AF65-F5344CB8AC3E}">
        <p14:creationId xmlns:p14="http://schemas.microsoft.com/office/powerpoint/2010/main" val="4069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to watch out when selecting a device?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715743"/>
            <a:ext cx="8228012" cy="4008170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protocol used by the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We have a free interface resource (SPI, UART and Etc.)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Software driver availability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Communication channel is compatible with our MC and has no BW limitations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Voltage levels are compatible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Make sure I/</a:t>
            </a:r>
            <a:r>
              <a:rPr lang="en-US" sz="1400" dirty="0" err="1"/>
              <a:t>Os</a:t>
            </a:r>
            <a:r>
              <a:rPr lang="en-US" sz="1400" dirty="0"/>
              <a:t> we have chosen are not dedicated for boot strap options of the MC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ESP32: </a:t>
            </a:r>
          </a:p>
          <a:p>
            <a:pPr marL="7429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IO12 must not be pulled up, </a:t>
            </a:r>
            <a:r>
              <a:rPr lang="en-US" sz="1400" b="1" dirty="0"/>
              <a:t>do not use as input</a:t>
            </a:r>
            <a:r>
              <a:rPr lang="en-US" sz="1400" dirty="0"/>
              <a:t>!</a:t>
            </a:r>
          </a:p>
          <a:p>
            <a:pPr marL="742950" lvl="2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IO2 – If pulled high will block loading new sketch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When using I2C devices: check there is no address conflict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Are there signals which requires a pull up \ down (in most cases open drain)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6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take us a step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expose us to new opportunities \ possibilities \capabilities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enable us to execute small to medium projects – end to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train us as instructors to run similar courses at schools\universities – to better expose Intel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To grow this new thing, we are starting </a:t>
            </a:r>
          </a:p>
        </p:txBody>
      </p:sp>
    </p:spTree>
    <p:extLst>
      <p:ext uri="{BB962C8B-B14F-4D97-AF65-F5344CB8AC3E}">
        <p14:creationId xmlns:p14="http://schemas.microsoft.com/office/powerpoint/2010/main" val="2590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complete course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ESP32 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I do with a micro controller?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communication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ESP32 course 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accessories/peripherals/devices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first project</a:t>
            </a:r>
          </a:p>
        </p:txBody>
      </p:sp>
    </p:spTree>
    <p:extLst>
      <p:ext uri="{BB962C8B-B14F-4D97-AF65-F5344CB8AC3E}">
        <p14:creationId xmlns:p14="http://schemas.microsoft.com/office/powerpoint/2010/main" val="24226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Course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7"/>
            <a:ext cx="8228012" cy="4275863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I\</a:t>
            </a:r>
            <a:r>
              <a:rPr lang="en-US" sz="1200" dirty="0" err="1"/>
              <a:t>Os</a:t>
            </a:r>
            <a:r>
              <a:rPr lang="en-US" sz="1200" dirty="0"/>
              <a:t> and mappings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Device drivers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Graphics fundamentals 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Our LCD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TV out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C++ (in a nutshell)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IOT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FAT32 file system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Wi-Fi and Bluetooth 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Webpage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MQTT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OTA (Over the air update)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Advanced network services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Advanced topics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Multi CPU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Interrupts</a:t>
            </a:r>
          </a:p>
          <a:p>
            <a:pPr marL="511175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CPU power saving modes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Board design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Your own project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F0F97-DD9D-471A-B80F-6C176149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3206B-6867-470A-971E-CD38980A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855"/>
          </a:xfrm>
        </p:spPr>
        <p:txBody>
          <a:bodyPr/>
          <a:lstStyle/>
          <a:p>
            <a:r>
              <a:rPr lang="en-US" dirty="0"/>
              <a:t>PC\laptop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0C81-3149-4217-A355-7CDF2C99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88" y="375830"/>
            <a:ext cx="5589500" cy="42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36783"/>
          </a:xfrm>
        </p:spPr>
        <p:txBody>
          <a:bodyPr/>
          <a:lstStyle/>
          <a:p>
            <a:r>
              <a:rPr lang="en-US" dirty="0"/>
              <a:t>What is a micro controller?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3" y="908557"/>
            <a:ext cx="8228012" cy="3720594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Basically, it is a system on a chip – meaning …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has almost all we need to run a computing system in a single chip: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CPU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Dynamic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Nonvolatile memory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Communication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I/O ports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rest depends on the complexity of the micro controller</a:t>
            </a:r>
          </a:p>
        </p:txBody>
      </p: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48468"/>
          </a:xfrm>
        </p:spPr>
        <p:txBody>
          <a:bodyPr/>
          <a:lstStyle/>
          <a:p>
            <a:r>
              <a:rPr lang="en-US" dirty="0"/>
              <a:t>General Block diagram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43" y="657316"/>
            <a:ext cx="5562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1626</Words>
  <Application>Microsoft Office PowerPoint</Application>
  <PresentationFormat>On-screen Show (16:9)</PresentationFormat>
  <Paragraphs>283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ESP32 Advanced Arduino Course  by intel’s makers community</vt:lpstr>
      <vt:lpstr>PowerPoint Presentation</vt:lpstr>
      <vt:lpstr>Expectations:</vt:lpstr>
      <vt:lpstr>targets:</vt:lpstr>
      <vt:lpstr>agenda:</vt:lpstr>
      <vt:lpstr>Course agenda:</vt:lpstr>
      <vt:lpstr>PC\laptop structure</vt:lpstr>
      <vt:lpstr>What is a micro controller? </vt:lpstr>
      <vt:lpstr>General Block diagram</vt:lpstr>
      <vt:lpstr>Esp32 block diagram</vt:lpstr>
      <vt:lpstr>Communication ports are meant for:</vt:lpstr>
      <vt:lpstr>More about the esp32</vt:lpstr>
      <vt:lpstr>More about the esp32</vt:lpstr>
      <vt:lpstr>Some esp32 projects…</vt:lpstr>
      <vt:lpstr>accessories/peripherals/devices - Properties </vt:lpstr>
      <vt:lpstr>Basic communication protocols</vt:lpstr>
      <vt:lpstr>RS232 - UART</vt:lpstr>
      <vt:lpstr>Configuration of RS232</vt:lpstr>
      <vt:lpstr>End to end example</vt:lpstr>
      <vt:lpstr>I2C Protocol (Inter-Integrated Circuit)</vt:lpstr>
      <vt:lpstr>I2C wave form</vt:lpstr>
      <vt:lpstr>I2C multiple Read\Write</vt:lpstr>
      <vt:lpstr>I2C Code example</vt:lpstr>
      <vt:lpstr>SPI - Serial Peripheral Interface </vt:lpstr>
      <vt:lpstr>SPI Working modes</vt:lpstr>
      <vt:lpstr>Read\Write (From flash memory) – 1 bit </vt:lpstr>
      <vt:lpstr>Read\Write (From flash memory) – 4 bit</vt:lpstr>
      <vt:lpstr>ESP32’s Communication ports units</vt:lpstr>
      <vt:lpstr>Available accessories/peripherals/devices</vt:lpstr>
      <vt:lpstr>Block diagram</vt:lpstr>
      <vt:lpstr>Getting started …</vt:lpstr>
      <vt:lpstr>What to watch out when selecting a device?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2022-03-28T08:59:11Z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2020-01-14 06:08:21Z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